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99" r:id="rId2"/>
    <p:sldId id="744" r:id="rId3"/>
    <p:sldId id="746" r:id="rId4"/>
    <p:sldId id="749" r:id="rId5"/>
    <p:sldId id="750" r:id="rId6"/>
  </p:sldIdLst>
  <p:sldSz cx="9144000" cy="6858000" type="screen4x3"/>
  <p:notesSz cx="6805613" cy="994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7D87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6374" autoAdjust="0"/>
  </p:normalViewPr>
  <p:slideViewPr>
    <p:cSldViewPr>
      <p:cViewPr varScale="1">
        <p:scale>
          <a:sx n="107" d="100"/>
          <a:sy n="107" d="100"/>
        </p:scale>
        <p:origin x="55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08" tIns="45704" rIns="91408" bIns="4570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08" tIns="45704" rIns="91408" bIns="45704" rtlCol="0"/>
          <a:lstStyle>
            <a:lvl1pPr algn="r">
              <a:defRPr sz="1200"/>
            </a:lvl1pPr>
          </a:lstStyle>
          <a:p>
            <a:fld id="{CA1F60CA-3035-478A-8750-786AEEA641B7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627"/>
            <a:ext cx="2949575" cy="498475"/>
          </a:xfrm>
          <a:prstGeom prst="rect">
            <a:avLst/>
          </a:prstGeom>
        </p:spPr>
        <p:txBody>
          <a:bodyPr vert="horz" lIns="91408" tIns="45704" rIns="91408" bIns="4570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450" y="9445627"/>
            <a:ext cx="2949575" cy="498475"/>
          </a:xfrm>
          <a:prstGeom prst="rect">
            <a:avLst/>
          </a:prstGeom>
        </p:spPr>
        <p:txBody>
          <a:bodyPr vert="horz" lIns="91408" tIns="45704" rIns="91408" bIns="45704" rtlCol="0" anchor="b"/>
          <a:lstStyle>
            <a:lvl1pPr algn="r">
              <a:defRPr sz="1200"/>
            </a:lvl1pPr>
          </a:lstStyle>
          <a:p>
            <a:fld id="{2AD584FE-742B-4018-BEA1-6859FE3D1E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301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302" cy="498208"/>
          </a:xfrm>
          <a:prstGeom prst="rect">
            <a:avLst/>
          </a:prstGeom>
        </p:spPr>
        <p:txBody>
          <a:bodyPr vert="horz" lIns="88334" tIns="44167" rIns="88334" bIns="4416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790" y="1"/>
            <a:ext cx="2949302" cy="498208"/>
          </a:xfrm>
          <a:prstGeom prst="rect">
            <a:avLst/>
          </a:prstGeom>
        </p:spPr>
        <p:txBody>
          <a:bodyPr vert="horz" lIns="88334" tIns="44167" rIns="88334" bIns="44167" rtlCol="0"/>
          <a:lstStyle>
            <a:lvl1pPr algn="r">
              <a:defRPr sz="1200"/>
            </a:lvl1pPr>
          </a:lstStyle>
          <a:p>
            <a:fld id="{6D9AAF0A-0672-4DEF-AD46-3D2BF7E0DEC4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34" tIns="44167" rIns="88334" bIns="4416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259" y="4786187"/>
            <a:ext cx="5445099" cy="3914708"/>
          </a:xfrm>
          <a:prstGeom prst="rect">
            <a:avLst/>
          </a:prstGeom>
        </p:spPr>
        <p:txBody>
          <a:bodyPr vert="horz" lIns="88334" tIns="44167" rIns="88334" bIns="4416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892"/>
            <a:ext cx="2949302" cy="498208"/>
          </a:xfrm>
          <a:prstGeom prst="rect">
            <a:avLst/>
          </a:prstGeom>
        </p:spPr>
        <p:txBody>
          <a:bodyPr vert="horz" lIns="88334" tIns="44167" rIns="88334" bIns="4416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790" y="9445892"/>
            <a:ext cx="2949302" cy="498208"/>
          </a:xfrm>
          <a:prstGeom prst="rect">
            <a:avLst/>
          </a:prstGeom>
        </p:spPr>
        <p:txBody>
          <a:bodyPr vert="horz" lIns="88334" tIns="44167" rIns="88334" bIns="44167" rtlCol="0" anchor="b"/>
          <a:lstStyle>
            <a:lvl1pPr algn="r">
              <a:defRPr sz="1200"/>
            </a:lvl1pPr>
          </a:lstStyle>
          <a:p>
            <a:fld id="{9DF2E3CC-5E5A-46B1-8633-8DA0D3AEA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97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35696" y="2060849"/>
            <a:ext cx="6336704" cy="2160239"/>
          </a:xfrm>
        </p:spPr>
        <p:txBody>
          <a:bodyPr>
            <a:normAutofit/>
          </a:bodyPr>
          <a:lstStyle>
            <a:lvl1pPr>
              <a:defRPr lang="fr-FR" sz="3200" b="1" kern="1200" spc="600" dirty="0">
                <a:solidFill>
                  <a:srgbClr val="127D87"/>
                </a:solidFill>
                <a:latin typeface="Arial Narrow" panose="020B060602020203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fr-FR" dirty="0"/>
              <a:t>TITRE GENERAL</a:t>
            </a:r>
            <a:br>
              <a:rPr lang="fr-FR" dirty="0"/>
            </a:br>
            <a:br>
              <a:rPr lang="fr-FR" dirty="0"/>
            </a:br>
            <a:r>
              <a:rPr lang="fr-FR" dirty="0"/>
              <a:t>DATE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35696" y="4581128"/>
            <a:ext cx="6328792" cy="1080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photo</a:t>
            </a:r>
          </a:p>
        </p:txBody>
      </p:sp>
      <p:sp>
        <p:nvSpPr>
          <p:cNvPr id="4" name="ZoneTexte 3"/>
          <p:cNvSpPr txBox="1"/>
          <p:nvPr userDrawn="1"/>
        </p:nvSpPr>
        <p:spPr>
          <a:xfrm>
            <a:off x="861686" y="6086971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kern="1200" dirty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ETABLISSEMENT PUBLIC TERRITORIAL DE BASSIN GARDONS</a:t>
            </a:r>
          </a:p>
        </p:txBody>
      </p:sp>
    </p:spTree>
    <p:extLst>
      <p:ext uri="{BB962C8B-B14F-4D97-AF65-F5344CB8AC3E}">
        <p14:creationId xmlns:p14="http://schemas.microsoft.com/office/powerpoint/2010/main" val="61834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>
            <a:lvl1pPr algn="l">
              <a:defRPr lang="fr-FR" sz="3200" b="1" kern="1200" cap="all" spc="300" baseline="0" dirty="0">
                <a:solidFill>
                  <a:srgbClr val="127D87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lang="fr-FR" sz="3000" kern="1200" dirty="0" smtClean="0">
                <a:solidFill>
                  <a:srgbClr val="127D87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rgbClr val="177D88"/>
              </a:buClr>
              <a:buFont typeface="Wingdings 3" panose="05040102010807070707" pitchFamily="18" charset="2"/>
              <a:buChar char="Æ"/>
              <a:defRPr lang="fr-FR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177D88"/>
              </a:buClr>
              <a:buFont typeface="Arial Narrow" panose="020B0606020202030204" pitchFamily="34" charset="0"/>
              <a:buChar char="•"/>
              <a:defRPr lang="fr-FR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lang="fr-FR" sz="2400" kern="1200" dirty="0" smtClean="0">
                <a:solidFill>
                  <a:srgbClr val="127D87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FontTx/>
              <a:buNone/>
              <a:defRPr lang="fr-FR" sz="2400" i="1" kern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522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3B83C-FA05-498E-A3F9-674344CDCE25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0C85-C0B7-43AB-AF5B-97F389C25B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14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BA0B5-038A-1E54-4734-56B1B8C7A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Amélioration de la connaissance des aquifères majeurs du bassin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94306F5-4E95-EEE6-6027-783B8DFE4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8537"/>
            <a:ext cx="8229600" cy="4525963"/>
          </a:xfrm>
        </p:spPr>
        <p:txBody>
          <a:bodyPr/>
          <a:lstStyle/>
          <a:p>
            <a:r>
              <a:rPr lang="fr-FR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Améliorer la connaissance des eaux souterraines pour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 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Identifier des ressources potentielles pour le futur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Mieux maîtriser l’impact des prélèvements actuels et futurs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sur les eaux souterraines et les eaux superficielles (liens nappes/rivières),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Quels </a:t>
            </a:r>
            <a:r>
              <a:rPr lang="fr-FR" sz="1400" b="1" dirty="0">
                <a:solidFill>
                  <a:schemeClr val="bg2">
                    <a:lumMod val="25000"/>
                  </a:schemeClr>
                </a:solidFill>
              </a:rPr>
              <a:t>impacts positifs/négatifs du barrage souterrain d’</a:t>
            </a:r>
            <a:r>
              <a:rPr lang="fr-FR" sz="1400" b="1" dirty="0" err="1">
                <a:solidFill>
                  <a:schemeClr val="bg2">
                    <a:lumMod val="25000"/>
                  </a:schemeClr>
                </a:solidFill>
              </a:rPr>
              <a:t>Atuech</a:t>
            </a:r>
            <a:r>
              <a:rPr lang="fr-FR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sur le niveau piézométrique dans les alluvions</a:t>
            </a:r>
            <a:r>
              <a:rPr lang="fr-FR" sz="1200" dirty="0">
                <a:solidFill>
                  <a:schemeClr val="bg2">
                    <a:lumMod val="25000"/>
                  </a:schemeClr>
                </a:solidFill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Délimiter les zones de sauvegardes pour l’AEP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sur les zones stratégiques identifiées</a:t>
            </a:r>
          </a:p>
          <a:p>
            <a:pPr marL="457200" indent="-457200">
              <a:buFontTx/>
              <a:buChar char="-"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E2C47AA-8091-9519-272D-8883DBEBFD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7" y="2852936"/>
            <a:ext cx="5412940" cy="3827254"/>
          </a:xfrm>
          <a:prstGeom prst="rect">
            <a:avLst/>
          </a:prstGeom>
        </p:spPr>
      </p:pic>
      <p:sp>
        <p:nvSpPr>
          <p:cNvPr id="3" name="Espace réservé du contenu 4">
            <a:extLst>
              <a:ext uri="{FF2B5EF4-FFF2-40B4-BE49-F238E27FC236}">
                <a16:creationId xmlns:a16="http://schemas.microsoft.com/office/drawing/2014/main" id="{D172B4C0-A4C1-134C-2C3A-93A8FC7E92E5}"/>
              </a:ext>
            </a:extLst>
          </p:cNvPr>
          <p:cNvSpPr txBox="1">
            <a:spLocks/>
          </p:cNvSpPr>
          <p:nvPr/>
        </p:nvSpPr>
        <p:spPr>
          <a:xfrm>
            <a:off x="5331385" y="2877676"/>
            <a:ext cx="3759518" cy="223973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fr-FR" sz="3000" kern="1200" dirty="0" smtClean="0">
                <a:solidFill>
                  <a:srgbClr val="127D87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77D88"/>
              </a:buClr>
              <a:buFont typeface="Wingdings 3" panose="05040102010807070707" pitchFamily="18" charset="2"/>
              <a:buChar char="Æ"/>
              <a:defRPr lang="fr-FR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177D88"/>
              </a:buClr>
              <a:buFont typeface="Arial Narrow" panose="020B0606020202030204" pitchFamily="34" charset="0"/>
              <a:buChar char="•"/>
              <a:defRPr lang="fr-FR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fr-FR" sz="2400" kern="1200" dirty="0" smtClean="0">
                <a:solidFill>
                  <a:srgbClr val="127D87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lang="fr-FR" sz="2400" i="1" kern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600" b="1" dirty="0"/>
              <a:t>SAGE des Gardons </a:t>
            </a:r>
            <a:r>
              <a:rPr lang="fr-FR" sz="1600" dirty="0"/>
              <a:t>(2015) : Disposition A2-1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/>
              <a:t>Programmation des études via le </a:t>
            </a:r>
            <a:r>
              <a:rPr lang="fr-FR" sz="1600" b="1" dirty="0"/>
              <a:t>contrat de rivière 2015-2021</a:t>
            </a:r>
            <a:r>
              <a:rPr lang="fr-FR" sz="1600" dirty="0"/>
              <a:t> (études des karsts </a:t>
            </a:r>
            <a:r>
              <a:rPr lang="fr-FR" sz="1600" dirty="0" err="1"/>
              <a:t>hettangien</a:t>
            </a:r>
            <a:r>
              <a:rPr lang="fr-FR" sz="1600" dirty="0"/>
              <a:t> et urgonien) et le </a:t>
            </a:r>
            <a:r>
              <a:rPr lang="fr-FR" sz="1600" b="1" dirty="0"/>
              <a:t>PGRE 2018-2022 </a:t>
            </a:r>
            <a:r>
              <a:rPr lang="fr-FR" sz="1600" dirty="0"/>
              <a:t>(autres aquifères majeurs du territoire</a:t>
            </a:r>
            <a:r>
              <a:rPr lang="fr-FR" sz="2000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8C8B2C-0BE2-FE5C-F539-3629C7FDEDB6}"/>
              </a:ext>
            </a:extLst>
          </p:cNvPr>
          <p:cNvSpPr/>
          <p:nvPr/>
        </p:nvSpPr>
        <p:spPr>
          <a:xfrm>
            <a:off x="5563958" y="5311563"/>
            <a:ext cx="2160240" cy="5805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</a:rPr>
              <a:t>Fin d’études en 2025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39F97E7-29FE-7474-1CBC-515D1816C7E2}"/>
              </a:ext>
            </a:extLst>
          </p:cNvPr>
          <p:cNvGrpSpPr/>
          <p:nvPr/>
        </p:nvGrpSpPr>
        <p:grpSpPr>
          <a:xfrm>
            <a:off x="4370225" y="5013176"/>
            <a:ext cx="1193733" cy="298387"/>
            <a:chOff x="4370225" y="5013176"/>
            <a:chExt cx="1193733" cy="298387"/>
          </a:xfrm>
        </p:grpSpPr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52778A0A-CAC4-1094-B844-9BC76DA8BE28}"/>
                </a:ext>
              </a:extLst>
            </p:cNvPr>
            <p:cNvCxnSpPr/>
            <p:nvPr/>
          </p:nvCxnSpPr>
          <p:spPr>
            <a:xfrm flipH="1" flipV="1">
              <a:off x="4572000" y="5013176"/>
              <a:ext cx="947134" cy="288032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C65BF520-75DA-5354-45D4-B7E4520606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70225" y="5204822"/>
              <a:ext cx="1193733" cy="106741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E3D5100-EBF2-9334-5CD4-0DF44FD4F420}"/>
              </a:ext>
            </a:extLst>
          </p:cNvPr>
          <p:cNvSpPr/>
          <p:nvPr/>
        </p:nvSpPr>
        <p:spPr>
          <a:xfrm>
            <a:off x="2209985" y="3162327"/>
            <a:ext cx="2160240" cy="5805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b="1" dirty="0">
                <a:solidFill>
                  <a:srgbClr val="0070C0"/>
                </a:solidFill>
              </a:rPr>
              <a:t>Fin d’études en 2024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0762815F-10D8-B8C8-C342-A318F8E38274}"/>
              </a:ext>
            </a:extLst>
          </p:cNvPr>
          <p:cNvCxnSpPr>
            <a:cxnSpLocks/>
          </p:cNvCxnSpPr>
          <p:nvPr/>
        </p:nvCxnSpPr>
        <p:spPr>
          <a:xfrm flipH="1">
            <a:off x="2409257" y="3742848"/>
            <a:ext cx="457957" cy="406232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0039079D-E7B2-271E-7833-6CA9B2F9CDDD}"/>
              </a:ext>
            </a:extLst>
          </p:cNvPr>
          <p:cNvCxnSpPr>
            <a:cxnSpLocks/>
          </p:cNvCxnSpPr>
          <p:nvPr/>
        </p:nvCxnSpPr>
        <p:spPr>
          <a:xfrm flipH="1">
            <a:off x="2759567" y="3792727"/>
            <a:ext cx="80372" cy="936874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12C5BB32-30EA-2095-3FE9-F4DA1A43511E}"/>
              </a:ext>
            </a:extLst>
          </p:cNvPr>
          <p:cNvCxnSpPr>
            <a:cxnSpLocks/>
          </p:cNvCxnSpPr>
          <p:nvPr/>
        </p:nvCxnSpPr>
        <p:spPr>
          <a:xfrm flipH="1">
            <a:off x="2409257" y="3754214"/>
            <a:ext cx="457957" cy="983914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47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BA0B5-038A-1E54-4734-56B1B8C7A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Les principaux résultats de l’étude du karst urgonien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E55CCF8-648E-7DA2-59AF-B914C82831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/>
          <a:stretch/>
        </p:blipFill>
        <p:spPr>
          <a:xfrm>
            <a:off x="323528" y="891204"/>
            <a:ext cx="8610128" cy="59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32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BA0B5-038A-1E54-4734-56B1B8C7A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Les principaux résultats de l’étude du karst urgonien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A18F46E-7497-3EFD-B346-AF8A260C6D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8030951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82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BA0B5-038A-1E54-4734-56B1B8C7A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Les principaux résultats de l’étude du karst urgonien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714F02B-0369-7B99-9B8E-98C7002780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2" y="1160748"/>
            <a:ext cx="7596336" cy="56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94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BA0B5-038A-1E54-4734-56B1B8C7A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Les réseaux de suivi piézométriques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D7F8A87-DB8B-A002-1227-1B53EECEF6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11678" r="1843"/>
          <a:stretch/>
        </p:blipFill>
        <p:spPr>
          <a:xfrm>
            <a:off x="128315" y="1196752"/>
            <a:ext cx="8742434" cy="56612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170C54-0630-3E5F-56E4-12B7488FE5F7}"/>
              </a:ext>
            </a:extLst>
          </p:cNvPr>
          <p:cNvSpPr/>
          <p:nvPr/>
        </p:nvSpPr>
        <p:spPr>
          <a:xfrm>
            <a:off x="3867704" y="1196752"/>
            <a:ext cx="4987275" cy="93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500" b="1" dirty="0">
                <a:solidFill>
                  <a:schemeClr val="bg2">
                    <a:lumMod val="25000"/>
                  </a:schemeClr>
                </a:solidFill>
              </a:rPr>
              <a:t>13 piézomètres suivis </a:t>
            </a:r>
            <a:r>
              <a:rPr lang="fr-FR" sz="1500" dirty="0">
                <a:solidFill>
                  <a:schemeClr val="bg2">
                    <a:lumMod val="25000"/>
                  </a:schemeClr>
                </a:solidFill>
              </a:rPr>
              <a:t>par l’EPTB Gardons (1 non opérationnel sur le </a:t>
            </a:r>
            <a:r>
              <a:rPr lang="fr-FR" sz="1500" dirty="0" err="1">
                <a:solidFill>
                  <a:schemeClr val="bg2">
                    <a:lumMod val="25000"/>
                  </a:schemeClr>
                </a:solidFill>
              </a:rPr>
              <a:t>Gravelongue</a:t>
            </a:r>
            <a:r>
              <a:rPr lang="fr-FR" sz="15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bg2">
                    <a:lumMod val="25000"/>
                  </a:schemeClr>
                </a:solidFill>
              </a:rPr>
              <a:t>Suivi en continu, bancarisation en cours sur ADES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bg2">
                    <a:lumMod val="25000"/>
                  </a:schemeClr>
                </a:solidFill>
              </a:rPr>
              <a:t>+10 environ à la fin des études en cours</a:t>
            </a:r>
          </a:p>
        </p:txBody>
      </p:sp>
      <p:sp>
        <p:nvSpPr>
          <p:cNvPr id="3" name="Étoile : 5 branches 2">
            <a:extLst>
              <a:ext uri="{FF2B5EF4-FFF2-40B4-BE49-F238E27FC236}">
                <a16:creationId xmlns:a16="http://schemas.microsoft.com/office/drawing/2014/main" id="{75ED01FF-14AB-E5D6-D263-D5B6F244A1B7}"/>
              </a:ext>
            </a:extLst>
          </p:cNvPr>
          <p:cNvSpPr/>
          <p:nvPr/>
        </p:nvSpPr>
        <p:spPr>
          <a:xfrm>
            <a:off x="3563888" y="2924944"/>
            <a:ext cx="144016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BD46E34B-3E81-44C3-D78E-6BAF1E65CEA8}"/>
              </a:ext>
            </a:extLst>
          </p:cNvPr>
          <p:cNvSpPr/>
          <p:nvPr/>
        </p:nvSpPr>
        <p:spPr>
          <a:xfrm>
            <a:off x="6156176" y="4869161"/>
            <a:ext cx="144016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9" name="Étoile : 5 branches 8">
            <a:extLst>
              <a:ext uri="{FF2B5EF4-FFF2-40B4-BE49-F238E27FC236}">
                <a16:creationId xmlns:a16="http://schemas.microsoft.com/office/drawing/2014/main" id="{4A838E06-7F09-0E3E-E750-E1E0C4931A10}"/>
              </a:ext>
            </a:extLst>
          </p:cNvPr>
          <p:cNvSpPr/>
          <p:nvPr/>
        </p:nvSpPr>
        <p:spPr>
          <a:xfrm>
            <a:off x="6588224" y="4509120"/>
            <a:ext cx="144016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712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ppt v1</Template>
  <TotalTime>5927</TotalTime>
  <Words>183</Words>
  <Application>Microsoft Office PowerPoint</Application>
  <PresentationFormat>Affichage à l'écran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Calibri</vt:lpstr>
      <vt:lpstr>Wingdings</vt:lpstr>
      <vt:lpstr>Wingdings 3</vt:lpstr>
      <vt:lpstr>Thème Office</vt:lpstr>
      <vt:lpstr>Amélioration de la connaissance des aquifères majeurs du bassin</vt:lpstr>
      <vt:lpstr>Les principaux résultats de l’étude du karst urgonien</vt:lpstr>
      <vt:lpstr>Les principaux résultats de l’étude du karst urgonien</vt:lpstr>
      <vt:lpstr>Les principaux résultats de l’étude du karst urgonien</vt:lpstr>
      <vt:lpstr>Les réseaux de suivi piézométriques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Lionel GEORGES</dc:creator>
  <cp:lastModifiedBy>Francois JOURDAIN</cp:lastModifiedBy>
  <cp:revision>334</cp:revision>
  <cp:lastPrinted>2019-07-12T07:52:07Z</cp:lastPrinted>
  <dcterms:created xsi:type="dcterms:W3CDTF">2018-10-03T04:48:17Z</dcterms:created>
  <dcterms:modified xsi:type="dcterms:W3CDTF">2023-12-08T13:29:01Z</dcterms:modified>
</cp:coreProperties>
</file>